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40288" cy="42840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94E"/>
    <a:srgbClr val="E00715"/>
    <a:srgbClr val="963D77"/>
    <a:srgbClr val="82195C"/>
    <a:srgbClr val="CFA7C1"/>
    <a:srgbClr val="673C81"/>
    <a:srgbClr val="974077"/>
    <a:srgbClr val="007BFF"/>
    <a:srgbClr val="C2091C"/>
    <a:srgbClr val="E02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6247" autoAdjust="0"/>
  </p:normalViewPr>
  <p:slideViewPr>
    <p:cSldViewPr snapToGrid="0">
      <p:cViewPr varScale="1">
        <p:scale>
          <a:sx n="17" d="100"/>
          <a:sy n="17" d="100"/>
        </p:scale>
        <p:origin x="227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612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37E45F2A-9469-33C1-3FA4-B7D81D32D632}"/>
              </a:ext>
            </a:extLst>
          </p:cNvPr>
          <p:cNvSpPr/>
          <p:nvPr userDrawn="1"/>
        </p:nvSpPr>
        <p:spPr>
          <a:xfrm>
            <a:off x="0" y="0"/>
            <a:ext cx="30240288" cy="4284027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Imagen 2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1528BF56-6F94-C9C1-D6D9-85F7A23E91A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346204" cy="4518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EA188394-69E5-546E-9B7B-6BC74A76BD3F}"/>
              </a:ext>
            </a:extLst>
          </p:cNvPr>
          <p:cNvSpPr/>
          <p:nvPr/>
        </p:nvSpPr>
        <p:spPr>
          <a:xfrm>
            <a:off x="24101959" y="4748399"/>
            <a:ext cx="5696723" cy="405653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1355" eaLnBrk="0" hangingPunct="0"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Add your </a:t>
            </a:r>
          </a:p>
          <a:p>
            <a:pPr algn="ctr" defTabSz="571355" eaLnBrk="0" hangingPunct="0"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Final ID </a:t>
            </a:r>
          </a:p>
          <a:p>
            <a:pPr algn="ctr" defTabSz="571355" eaLnBrk="0" hangingPunct="0"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here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AEC829D0-8636-B689-2485-1E53724347F8}"/>
              </a:ext>
            </a:extLst>
          </p:cNvPr>
          <p:cNvSpPr/>
          <p:nvPr/>
        </p:nvSpPr>
        <p:spPr>
          <a:xfrm>
            <a:off x="430305" y="4786873"/>
            <a:ext cx="23344095" cy="4189823"/>
          </a:xfrm>
          <a:prstGeom prst="roundRect">
            <a:avLst/>
          </a:prstGeom>
          <a:solidFill>
            <a:srgbClr val="1C494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9321632F-2768-9E1F-B93B-4AE58A8F68F8}"/>
              </a:ext>
            </a:extLst>
          </p:cNvPr>
          <p:cNvSpPr/>
          <p:nvPr/>
        </p:nvSpPr>
        <p:spPr>
          <a:xfrm rot="16200000">
            <a:off x="10233046" y="-559180"/>
            <a:ext cx="9762896" cy="29368376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 w="57150">
            <a:solidFill>
              <a:srgbClr val="1C494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Text Box 2">
            <a:extLst>
              <a:ext uri="{FF2B5EF4-FFF2-40B4-BE49-F238E27FC236}">
                <a16:creationId xmlns:a16="http://schemas.microsoft.com/office/drawing/2014/main" id="{2D169560-A6BB-562D-F901-546ACA938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572" y="9563752"/>
            <a:ext cx="6719827" cy="1186033"/>
          </a:xfrm>
          <a:prstGeom prst="rect">
            <a:avLst/>
          </a:prstGeom>
          <a:noFill/>
          <a:ln>
            <a:noFill/>
          </a:ln>
          <a:effectLst/>
        </p:spPr>
        <p:txBody>
          <a:bodyPr lIns="610157" tIns="610157" rIns="610157" bIns="610157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5400" b="1" kern="0" dirty="0">
                <a:solidFill>
                  <a:srgbClr val="1C49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AU" sz="5400" kern="0" dirty="0">
              <a:solidFill>
                <a:srgbClr val="1C49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1DD73E6D-395B-EEEA-BC29-71F7046F5F0E}"/>
              </a:ext>
            </a:extLst>
          </p:cNvPr>
          <p:cNvSpPr/>
          <p:nvPr/>
        </p:nvSpPr>
        <p:spPr>
          <a:xfrm>
            <a:off x="1459973" y="11381435"/>
            <a:ext cx="619642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262" eaLnBrk="0" hangingPunct="0">
              <a:spcBef>
                <a:spcPct val="50000"/>
              </a:spcBef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may edit the size of the font, the sections distribution and the colour scheme if wanted. All modifications concerning the background/title display are to be done at a Master Slide level.</a:t>
            </a:r>
          </a:p>
        </p:txBody>
      </p:sp>
      <p:sp>
        <p:nvSpPr>
          <p:cNvPr id="27" name="Rectángulo: esquinas redondeadas 26">
            <a:extLst>
              <a:ext uri="{FF2B5EF4-FFF2-40B4-BE49-F238E27FC236}">
                <a16:creationId xmlns:a16="http://schemas.microsoft.com/office/drawing/2014/main" id="{43BDC35E-EA2E-A1C9-315F-5FB5FBB8BB0F}"/>
              </a:ext>
            </a:extLst>
          </p:cNvPr>
          <p:cNvSpPr/>
          <p:nvPr/>
        </p:nvSpPr>
        <p:spPr>
          <a:xfrm>
            <a:off x="1571445" y="10785677"/>
            <a:ext cx="1104441" cy="247345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solidFill>
              <a:srgbClr val="CFA7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Text Box 2">
            <a:extLst>
              <a:ext uri="{FF2B5EF4-FFF2-40B4-BE49-F238E27FC236}">
                <a16:creationId xmlns:a16="http://schemas.microsoft.com/office/drawing/2014/main" id="{6F8EB5CB-763B-D5EC-679C-919656D47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5826" y="9554499"/>
            <a:ext cx="5361276" cy="120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5400" b="1" kern="0" dirty="0">
                <a:solidFill>
                  <a:srgbClr val="1C49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endParaRPr lang="en-AU" sz="5400" kern="0" dirty="0">
              <a:solidFill>
                <a:srgbClr val="1C49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1199F51B-8859-C494-30AF-08AEA10A6A58}"/>
              </a:ext>
            </a:extLst>
          </p:cNvPr>
          <p:cNvSpPr/>
          <p:nvPr/>
        </p:nvSpPr>
        <p:spPr>
          <a:xfrm>
            <a:off x="9324111" y="11381435"/>
            <a:ext cx="6401780" cy="3998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use this poster template…</a:t>
            </a:r>
          </a:p>
          <a:p>
            <a:pPr>
              <a:spcBef>
                <a:spcPct val="2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Simply highlight this text and replace it by typing in your own text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body text / font size should be no smaller than 20 points. Try to keep body text left-aligned, do not justify text.</a:t>
            </a:r>
          </a:p>
        </p:txBody>
      </p:sp>
      <p:sp>
        <p:nvSpPr>
          <p:cNvPr id="28" name="Rectángulo: esquinas redondeadas 27">
            <a:extLst>
              <a:ext uri="{FF2B5EF4-FFF2-40B4-BE49-F238E27FC236}">
                <a16:creationId xmlns:a16="http://schemas.microsoft.com/office/drawing/2014/main" id="{5367D8D9-18A9-E009-06F2-D0FC23BADACC}"/>
              </a:ext>
            </a:extLst>
          </p:cNvPr>
          <p:cNvSpPr/>
          <p:nvPr/>
        </p:nvSpPr>
        <p:spPr>
          <a:xfrm>
            <a:off x="9324111" y="10753677"/>
            <a:ext cx="1104441" cy="247345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solidFill>
              <a:srgbClr val="CFA7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Text Box 2">
            <a:extLst>
              <a:ext uri="{FF2B5EF4-FFF2-40B4-BE49-F238E27FC236}">
                <a16:creationId xmlns:a16="http://schemas.microsoft.com/office/drawing/2014/main" id="{7BA3245D-175B-9A50-84F3-3BCF7B35A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52898" y="9554499"/>
            <a:ext cx="6444878" cy="120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5400" b="1" kern="0" dirty="0">
                <a:solidFill>
                  <a:srgbClr val="1C49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endParaRPr lang="en-AU" sz="5400" kern="0" dirty="0">
              <a:solidFill>
                <a:srgbClr val="1C49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8C7FF647-7882-DCF0-B37B-4173BA11BF9A}"/>
              </a:ext>
            </a:extLst>
          </p:cNvPr>
          <p:cNvSpPr/>
          <p:nvPr/>
        </p:nvSpPr>
        <p:spPr>
          <a:xfrm>
            <a:off x="16853281" y="11381435"/>
            <a:ext cx="11556714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860" indent="-381860" defTabSz="911262" eaLnBrk="0" hangingPunct="0">
              <a:buSzPct val="60000"/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 FOR MAKING A SUCCESSFUL POSTER…</a:t>
            </a:r>
          </a:p>
          <a:p>
            <a:pPr marL="381860" indent="-381860" defTabSz="911262" eaLnBrk="0" hangingPunct="0">
              <a:buSzPct val="60000"/>
            </a:pPr>
            <a:endParaRPr lang="en-AU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2318" indent="-662318" defTabSz="911262" eaLnBrk="0" hangingPunct="0">
              <a:buFont typeface="Arial"/>
              <a:buChar char="•"/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Re-write your paper into poster format i.e.. simplify everything, avoid data overkill. </a:t>
            </a:r>
          </a:p>
          <a:p>
            <a:pPr marL="662318" indent="-662318" defTabSz="911262" eaLnBrk="0" hangingPunct="0">
              <a:buFont typeface="Arial"/>
              <a:buChar char="•"/>
            </a:pPr>
            <a:endParaRPr lang="en-AU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2318" indent="-662318" defTabSz="911262" eaLnBrk="0" hangingPunct="0">
              <a:buFont typeface="Arial"/>
              <a:buChar char="•"/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Headings of more than 6 words should be in upper and lower case, not all capitals. Simplify the titles.</a:t>
            </a:r>
          </a:p>
          <a:p>
            <a:pPr marL="662318" indent="-662318" defTabSz="911262" eaLnBrk="0" hangingPunct="0">
              <a:buFont typeface="Arial"/>
              <a:buChar char="•"/>
            </a:pPr>
            <a:endParaRPr lang="en-AU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2318" indent="-662318" defTabSz="911262" eaLnBrk="0" hangingPunct="0">
              <a:buFont typeface="Arial"/>
              <a:buChar char="•"/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not to write whole sentences in capitals or underline to stress your point, use </a:t>
            </a:r>
            <a:r>
              <a:rPr lang="en-AU" sz="27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characters instead.</a:t>
            </a:r>
          </a:p>
          <a:p>
            <a:pPr marL="662318" indent="-662318" defTabSz="911262" eaLnBrk="0" hangingPunct="0">
              <a:buFont typeface="Arial"/>
              <a:buChar char="•"/>
            </a:pPr>
            <a:endParaRPr lang="en-AU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2318" indent="-662318" defTabSz="911262" eaLnBrk="0" hangingPunct="0">
              <a:buFont typeface="Arial"/>
              <a:buChar char="•"/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laying out your poster, leave white space around your text. Don</a:t>
            </a:r>
            <a:r>
              <a:rPr lang="ja-JP" alt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overcrowd your poster.</a:t>
            </a:r>
          </a:p>
          <a:p>
            <a:pPr marL="662318" indent="-662318" defTabSz="911262" eaLnBrk="0" hangingPunct="0">
              <a:buFont typeface="Arial"/>
              <a:buChar char="•"/>
            </a:pPr>
            <a:endParaRPr lang="en-AU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2318" indent="-662318" defTabSz="911262" eaLnBrk="0" hangingPunct="0">
              <a:buFont typeface="Arial"/>
              <a:buChar char="•"/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Spell check and get someone else to proof-read.</a:t>
            </a:r>
            <a:endParaRPr lang="en-US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ángulo: esquinas redondeadas 29">
            <a:extLst>
              <a:ext uri="{FF2B5EF4-FFF2-40B4-BE49-F238E27FC236}">
                <a16:creationId xmlns:a16="http://schemas.microsoft.com/office/drawing/2014/main" id="{6F1871D9-2C1A-9366-53F1-B44096F45520}"/>
              </a:ext>
            </a:extLst>
          </p:cNvPr>
          <p:cNvSpPr/>
          <p:nvPr/>
        </p:nvSpPr>
        <p:spPr>
          <a:xfrm>
            <a:off x="17108504" y="10743529"/>
            <a:ext cx="1104441" cy="247345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solidFill>
              <a:srgbClr val="CFA7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EBF69CCE-7C2C-F8E4-F1A3-860F304DB630}"/>
              </a:ext>
            </a:extLst>
          </p:cNvPr>
          <p:cNvCxnSpPr>
            <a:cxnSpLocks/>
          </p:cNvCxnSpPr>
          <p:nvPr/>
        </p:nvCxnSpPr>
        <p:spPr>
          <a:xfrm rot="16200000">
            <a:off x="5062075" y="13880081"/>
            <a:ext cx="7063183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A378B916-7819-3F14-1CE3-F7D1219D55A7}"/>
              </a:ext>
            </a:extLst>
          </p:cNvPr>
          <p:cNvCxnSpPr>
            <a:cxnSpLocks/>
          </p:cNvCxnSpPr>
          <p:nvPr/>
        </p:nvCxnSpPr>
        <p:spPr>
          <a:xfrm rot="16200000">
            <a:off x="12677104" y="13880081"/>
            <a:ext cx="7063183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1" name="Rectángulo: esquinas redondeadas 50">
            <a:extLst>
              <a:ext uri="{FF2B5EF4-FFF2-40B4-BE49-F238E27FC236}">
                <a16:creationId xmlns:a16="http://schemas.microsoft.com/office/drawing/2014/main" id="{E8D17118-923F-9AAD-DC04-87E2F9438350}"/>
              </a:ext>
            </a:extLst>
          </p:cNvPr>
          <p:cNvSpPr/>
          <p:nvPr/>
        </p:nvSpPr>
        <p:spPr>
          <a:xfrm>
            <a:off x="430306" y="19273319"/>
            <a:ext cx="29368376" cy="14258454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 w="38100">
            <a:solidFill>
              <a:srgbClr val="1C494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Text Box 2">
            <a:extLst>
              <a:ext uri="{FF2B5EF4-FFF2-40B4-BE49-F238E27FC236}">
                <a16:creationId xmlns:a16="http://schemas.microsoft.com/office/drawing/2014/main" id="{2DFFC0E8-B95C-36E9-C14E-897E88F2F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572" y="19599435"/>
            <a:ext cx="7044379" cy="1265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5743" b="1" kern="0" dirty="0">
                <a:solidFill>
                  <a:srgbClr val="1C49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AU" sz="5743" b="1" kern="0" dirty="0">
              <a:solidFill>
                <a:srgbClr val="1C49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4" name="Tabla 53">
            <a:extLst>
              <a:ext uri="{FF2B5EF4-FFF2-40B4-BE49-F238E27FC236}">
                <a16:creationId xmlns:a16="http://schemas.microsoft.com/office/drawing/2014/main" id="{9BE9AD51-EFD4-B117-831A-0F2582E0D4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558781"/>
              </p:ext>
            </p:extLst>
          </p:nvPr>
        </p:nvGraphicFramePr>
        <p:xfrm>
          <a:off x="14222369" y="20084143"/>
          <a:ext cx="14091375" cy="8032639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{00A15C55-8517-42AA-B614-E9B94910E393}</a:tableStyleId>
              </a:tblPr>
              <a:tblGrid>
                <a:gridCol w="2818275">
                  <a:extLst>
                    <a:ext uri="{9D8B030D-6E8A-4147-A177-3AD203B41FA5}">
                      <a16:colId xmlns:a16="http://schemas.microsoft.com/office/drawing/2014/main" val="2581945635"/>
                    </a:ext>
                  </a:extLst>
                </a:gridCol>
                <a:gridCol w="2818275">
                  <a:extLst>
                    <a:ext uri="{9D8B030D-6E8A-4147-A177-3AD203B41FA5}">
                      <a16:colId xmlns:a16="http://schemas.microsoft.com/office/drawing/2014/main" val="1311242281"/>
                    </a:ext>
                  </a:extLst>
                </a:gridCol>
                <a:gridCol w="2818275">
                  <a:extLst>
                    <a:ext uri="{9D8B030D-6E8A-4147-A177-3AD203B41FA5}">
                      <a16:colId xmlns:a16="http://schemas.microsoft.com/office/drawing/2014/main" val="576665038"/>
                    </a:ext>
                  </a:extLst>
                </a:gridCol>
                <a:gridCol w="2818275">
                  <a:extLst>
                    <a:ext uri="{9D8B030D-6E8A-4147-A177-3AD203B41FA5}">
                      <a16:colId xmlns:a16="http://schemas.microsoft.com/office/drawing/2014/main" val="756634555"/>
                    </a:ext>
                  </a:extLst>
                </a:gridCol>
                <a:gridCol w="2818275">
                  <a:extLst>
                    <a:ext uri="{9D8B030D-6E8A-4147-A177-3AD203B41FA5}">
                      <a16:colId xmlns:a16="http://schemas.microsoft.com/office/drawing/2014/main" val="2609625798"/>
                    </a:ext>
                  </a:extLst>
                </a:gridCol>
              </a:tblGrid>
              <a:tr h="836221">
                <a:tc>
                  <a:txBody>
                    <a:bodyPr/>
                    <a:lstStyle/>
                    <a:p>
                      <a:endParaRPr lang="es-ES" sz="3800" dirty="0">
                        <a:solidFill>
                          <a:srgbClr val="1C494E"/>
                        </a:solidFill>
                      </a:endParaRPr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04912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375713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16857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603507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29125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11130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442471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64352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45208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494E">
                        <a:alpha val="4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519569"/>
                  </a:ext>
                </a:extLst>
              </a:tr>
            </a:tbl>
          </a:graphicData>
        </a:graphic>
      </p:graphicFrame>
      <p:sp>
        <p:nvSpPr>
          <p:cNvPr id="55" name="Rectángulo 54">
            <a:extLst>
              <a:ext uri="{FF2B5EF4-FFF2-40B4-BE49-F238E27FC236}">
                <a16:creationId xmlns:a16="http://schemas.microsoft.com/office/drawing/2014/main" id="{BAEB3444-3C11-D919-7B27-AFD0DCD138DC}"/>
              </a:ext>
            </a:extLst>
          </p:cNvPr>
          <p:cNvSpPr/>
          <p:nvPr/>
        </p:nvSpPr>
        <p:spPr>
          <a:xfrm>
            <a:off x="9477581" y="28497763"/>
            <a:ext cx="382651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B910BE38-46AA-62DC-D62A-17F2AB087CC1}"/>
              </a:ext>
            </a:extLst>
          </p:cNvPr>
          <p:cNvSpPr/>
          <p:nvPr/>
        </p:nvSpPr>
        <p:spPr>
          <a:xfrm>
            <a:off x="9558484" y="20034144"/>
            <a:ext cx="3395645" cy="7993889"/>
          </a:xfrm>
          <a:prstGeom prst="rect">
            <a:avLst/>
          </a:prstGeom>
          <a:solidFill>
            <a:srgbClr val="1C494E"/>
          </a:solidFill>
          <a:ln>
            <a:solidFill>
              <a:srgbClr val="1C49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23" dirty="0">
              <a:solidFill>
                <a:srgbClr val="10194E"/>
              </a:solidFill>
            </a:endParaRP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A3C7E509-D4B5-F239-8624-E8B4C01A24FB}"/>
              </a:ext>
            </a:extLst>
          </p:cNvPr>
          <p:cNvSpPr/>
          <p:nvPr/>
        </p:nvSpPr>
        <p:spPr>
          <a:xfrm>
            <a:off x="1399001" y="21285058"/>
            <a:ext cx="5943141" cy="11518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etc., can be </a:t>
            </a:r>
            <a:r>
              <a:rPr lang="en-CA" sz="27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addMS</a:t>
            </a: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Excel or ore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simple graphs use MS Excel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492D5C08-7DE5-C12B-8B0B-8A995E57D756}"/>
              </a:ext>
            </a:extLst>
          </p:cNvPr>
          <p:cNvSpPr/>
          <p:nvPr/>
        </p:nvSpPr>
        <p:spPr>
          <a:xfrm>
            <a:off x="14222367" y="28496475"/>
            <a:ext cx="1409137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59" name="Rectángulo: esquinas redondeadas 58">
            <a:extLst>
              <a:ext uri="{FF2B5EF4-FFF2-40B4-BE49-F238E27FC236}">
                <a16:creationId xmlns:a16="http://schemas.microsoft.com/office/drawing/2014/main" id="{07A15B5C-7E7F-8150-FE0F-0D7A62B3DC13}"/>
              </a:ext>
            </a:extLst>
          </p:cNvPr>
          <p:cNvSpPr/>
          <p:nvPr/>
        </p:nvSpPr>
        <p:spPr>
          <a:xfrm>
            <a:off x="1437645" y="20864742"/>
            <a:ext cx="1104441" cy="247345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solidFill>
              <a:srgbClr val="CFA7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Rectángulo: esquinas redondeadas 59">
            <a:extLst>
              <a:ext uri="{FF2B5EF4-FFF2-40B4-BE49-F238E27FC236}">
                <a16:creationId xmlns:a16="http://schemas.microsoft.com/office/drawing/2014/main" id="{B7A59EC6-35D7-D200-BF9F-C72D29B5DF77}"/>
              </a:ext>
            </a:extLst>
          </p:cNvPr>
          <p:cNvSpPr/>
          <p:nvPr/>
        </p:nvSpPr>
        <p:spPr>
          <a:xfrm>
            <a:off x="441606" y="33780798"/>
            <a:ext cx="18195688" cy="8575516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>
            <a:solidFill>
              <a:srgbClr val="1C494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Text Box 2">
            <a:extLst>
              <a:ext uri="{FF2B5EF4-FFF2-40B4-BE49-F238E27FC236}">
                <a16:creationId xmlns:a16="http://schemas.microsoft.com/office/drawing/2014/main" id="{212536C5-CD05-B594-9568-54C84D469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081" y="34129683"/>
            <a:ext cx="6684861" cy="1170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defPPr>
              <a:defRPr lang="en-US"/>
            </a:defPPr>
            <a:lvl1pPr defTabSz="192088" eaLnBrk="0" hangingPunct="0">
              <a:defRPr sz="5743" b="1" kern="0">
                <a:solidFill>
                  <a:srgbClr val="0063A3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defRPr>
            </a:lvl1pPr>
            <a:lvl2pPr marL="742950" indent="-285750" defTabSz="192088" eaLnBrk="0" hangingPunct="0">
              <a:defRPr sz="500"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dirty="0">
                <a:solidFill>
                  <a:srgbClr val="1C494E"/>
                </a:solidFill>
              </a:rPr>
              <a:t>CONCLUSIONS</a:t>
            </a:r>
            <a:endParaRPr lang="en-AU" dirty="0">
              <a:solidFill>
                <a:srgbClr val="1C494E"/>
              </a:solidFill>
            </a:endParaRPr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A986E2DE-23DA-960E-1CD7-7C5746ABE4A5}"/>
              </a:ext>
            </a:extLst>
          </p:cNvPr>
          <p:cNvSpPr/>
          <p:nvPr/>
        </p:nvSpPr>
        <p:spPr>
          <a:xfrm>
            <a:off x="1375315" y="36021451"/>
            <a:ext cx="58525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262">
              <a:spcBef>
                <a:spcPct val="5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</a:p>
        </p:txBody>
      </p:sp>
      <p:sp>
        <p:nvSpPr>
          <p:cNvPr id="63" name="Text Box 2">
            <a:extLst>
              <a:ext uri="{FF2B5EF4-FFF2-40B4-BE49-F238E27FC236}">
                <a16:creationId xmlns:a16="http://schemas.microsoft.com/office/drawing/2014/main" id="{F0E2AEC1-19E7-7FB1-1871-BDF218AD0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9403" y="34110652"/>
            <a:ext cx="6706488" cy="1170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defPPr>
              <a:defRPr lang="en-US"/>
            </a:defPPr>
            <a:lvl1pPr defTabSz="192088" eaLnBrk="0" hangingPunct="0">
              <a:defRPr sz="5743" b="1" kern="0">
                <a:solidFill>
                  <a:srgbClr val="0063A3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defRPr>
            </a:lvl1pPr>
            <a:lvl2pPr marL="742950" indent="-285750" defTabSz="192088" eaLnBrk="0" hangingPunct="0">
              <a:defRPr sz="500"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dirty="0">
                <a:solidFill>
                  <a:srgbClr val="1C494E"/>
                </a:solidFill>
              </a:rPr>
              <a:t>REFERENCES</a:t>
            </a:r>
            <a:endParaRPr lang="en-AU" dirty="0">
              <a:solidFill>
                <a:srgbClr val="1C494E"/>
              </a:solidFill>
            </a:endParaRPr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C7594C8F-B506-4602-6BBB-C470BED31464}"/>
              </a:ext>
            </a:extLst>
          </p:cNvPr>
          <p:cNvSpPr/>
          <p:nvPr/>
        </p:nvSpPr>
        <p:spPr>
          <a:xfrm>
            <a:off x="9558484" y="36021451"/>
            <a:ext cx="7378774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262">
              <a:spcBef>
                <a:spcPct val="50000"/>
              </a:spcBef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</a:t>
            </a:r>
            <a:b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be Vancouver style i.e. 1 Meyer J-P et al. The treatment of high-grade superficial bladder cancer and carcinoma in situ with BCG – a questionnaire survey of Consultant practice in England and Wales. </a:t>
            </a:r>
            <a:r>
              <a:rPr lang="en-US" sz="27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Urol</a:t>
            </a:r>
            <a:r>
              <a:rPr lang="en-US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Oncol 2002; 2;: 77-80</a:t>
            </a:r>
          </a:p>
        </p:txBody>
      </p:sp>
      <p:sp>
        <p:nvSpPr>
          <p:cNvPr id="65" name="Rectángulo: esquinas redondeadas 64">
            <a:extLst>
              <a:ext uri="{FF2B5EF4-FFF2-40B4-BE49-F238E27FC236}">
                <a16:creationId xmlns:a16="http://schemas.microsoft.com/office/drawing/2014/main" id="{BD61AC0F-A2B9-6AB1-5511-D85BD742CF11}"/>
              </a:ext>
            </a:extLst>
          </p:cNvPr>
          <p:cNvSpPr/>
          <p:nvPr/>
        </p:nvSpPr>
        <p:spPr>
          <a:xfrm>
            <a:off x="1413959" y="35342224"/>
            <a:ext cx="1065397" cy="240380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solidFill>
              <a:srgbClr val="CFA7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Rectángulo: esquinas redondeadas 65">
            <a:extLst>
              <a:ext uri="{FF2B5EF4-FFF2-40B4-BE49-F238E27FC236}">
                <a16:creationId xmlns:a16="http://schemas.microsoft.com/office/drawing/2014/main" id="{F877021C-314F-F93D-D19D-AE60BAA0C1ED}"/>
              </a:ext>
            </a:extLst>
          </p:cNvPr>
          <p:cNvSpPr/>
          <p:nvPr/>
        </p:nvSpPr>
        <p:spPr>
          <a:xfrm>
            <a:off x="9603569" y="35349522"/>
            <a:ext cx="1065397" cy="240380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solidFill>
              <a:srgbClr val="CFA7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Rectángulo: esquinas redondeadas 66">
            <a:extLst>
              <a:ext uri="{FF2B5EF4-FFF2-40B4-BE49-F238E27FC236}">
                <a16:creationId xmlns:a16="http://schemas.microsoft.com/office/drawing/2014/main" id="{AB88E34A-C3E3-6287-8DD1-9852C6DDCEB4}"/>
              </a:ext>
            </a:extLst>
          </p:cNvPr>
          <p:cNvSpPr/>
          <p:nvPr/>
        </p:nvSpPr>
        <p:spPr>
          <a:xfrm>
            <a:off x="18998769" y="33818159"/>
            <a:ext cx="10799913" cy="8538155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>
            <a:solidFill>
              <a:srgbClr val="1C494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78988741-5BCE-94EA-59AF-3CC1E0F83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48981" y="38335461"/>
            <a:ext cx="9851995" cy="120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5743" b="1" kern="0" dirty="0">
                <a:solidFill>
                  <a:srgbClr val="1C49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</a:t>
            </a:r>
          </a:p>
          <a:p>
            <a:r>
              <a:rPr lang="en-GB" sz="5743" b="1" kern="0" dirty="0">
                <a:solidFill>
                  <a:srgbClr val="1C49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endParaRPr lang="en-AU" sz="5743" b="1" kern="0" dirty="0">
              <a:solidFill>
                <a:srgbClr val="1C49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039DEC70-95FC-07EC-78FF-50C5F8DA1D45}"/>
              </a:ext>
            </a:extLst>
          </p:cNvPr>
          <p:cNvSpPr/>
          <p:nvPr/>
        </p:nvSpPr>
        <p:spPr>
          <a:xfrm>
            <a:off x="19986861" y="40771807"/>
            <a:ext cx="84622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262" eaLnBrk="0" hangingPunct="0">
              <a:spcBef>
                <a:spcPct val="50000"/>
              </a:spcBef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 Box 2">
            <a:extLst>
              <a:ext uri="{FF2B5EF4-FFF2-40B4-BE49-F238E27FC236}">
                <a16:creationId xmlns:a16="http://schemas.microsoft.com/office/drawing/2014/main" id="{8F6AE580-EC26-58E7-455B-7A1112007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3225" y="34089303"/>
            <a:ext cx="9754253" cy="120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defPPr>
              <a:defRPr lang="en-US"/>
            </a:defPPr>
            <a:lvl1pPr defTabSz="192088" eaLnBrk="0" hangingPunct="0">
              <a:defRPr sz="5743" b="1" kern="0">
                <a:solidFill>
                  <a:srgbClr val="0063A3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defRPr>
            </a:lvl1pPr>
            <a:lvl2pPr marL="742950" indent="-285750" defTabSz="192088" eaLnBrk="0" hangingPunct="0">
              <a:defRPr sz="500"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dirty="0">
                <a:solidFill>
                  <a:srgbClr val="1C494E"/>
                </a:solidFill>
              </a:rPr>
              <a:t>ACKNOWLEDGEMENT</a:t>
            </a:r>
            <a:endParaRPr lang="en-AU" dirty="0">
              <a:solidFill>
                <a:srgbClr val="1C494E"/>
              </a:solidFill>
            </a:endParaRP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F44D089A-7E0B-52C2-A502-A8CB662ED72B}"/>
              </a:ext>
            </a:extLst>
          </p:cNvPr>
          <p:cNvSpPr/>
          <p:nvPr/>
        </p:nvSpPr>
        <p:spPr>
          <a:xfrm>
            <a:off x="19962786" y="35969637"/>
            <a:ext cx="84622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262">
              <a:spcBef>
                <a:spcPct val="50000"/>
              </a:spcBef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tángulo: esquinas redondeadas 71">
            <a:extLst>
              <a:ext uri="{FF2B5EF4-FFF2-40B4-BE49-F238E27FC236}">
                <a16:creationId xmlns:a16="http://schemas.microsoft.com/office/drawing/2014/main" id="{B864EEE0-6203-11C6-FB77-F92E8EBC25C9}"/>
              </a:ext>
            </a:extLst>
          </p:cNvPr>
          <p:cNvSpPr/>
          <p:nvPr/>
        </p:nvSpPr>
        <p:spPr>
          <a:xfrm>
            <a:off x="19993190" y="35341170"/>
            <a:ext cx="1104441" cy="286089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solidFill>
              <a:srgbClr val="CFA7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Rectángulo: esquinas redondeadas 72">
            <a:extLst>
              <a:ext uri="{FF2B5EF4-FFF2-40B4-BE49-F238E27FC236}">
                <a16:creationId xmlns:a16="http://schemas.microsoft.com/office/drawing/2014/main" id="{5464F402-72EB-63E1-2D49-14AB065D09DB}"/>
              </a:ext>
            </a:extLst>
          </p:cNvPr>
          <p:cNvSpPr/>
          <p:nvPr/>
        </p:nvSpPr>
        <p:spPr>
          <a:xfrm>
            <a:off x="19993190" y="40092957"/>
            <a:ext cx="1104441" cy="247345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solidFill>
              <a:srgbClr val="CFA7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3C525690-CF19-482D-07D2-EB8CECE6D6AB}"/>
              </a:ext>
            </a:extLst>
          </p:cNvPr>
          <p:cNvCxnSpPr>
            <a:cxnSpLocks/>
          </p:cNvCxnSpPr>
          <p:nvPr/>
        </p:nvCxnSpPr>
        <p:spPr>
          <a:xfrm>
            <a:off x="19962786" y="37708455"/>
            <a:ext cx="8115058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7" name="Conector recto 86">
            <a:extLst>
              <a:ext uri="{FF2B5EF4-FFF2-40B4-BE49-F238E27FC236}">
                <a16:creationId xmlns:a16="http://schemas.microsoft.com/office/drawing/2014/main" id="{16CE8295-6070-E4B1-2470-5BC626F24E15}"/>
              </a:ext>
            </a:extLst>
          </p:cNvPr>
          <p:cNvCxnSpPr>
            <a:cxnSpLocks/>
          </p:cNvCxnSpPr>
          <p:nvPr/>
        </p:nvCxnSpPr>
        <p:spPr>
          <a:xfrm flipV="1">
            <a:off x="8599293" y="34586142"/>
            <a:ext cx="0" cy="6233053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Text Box 40">
            <a:extLst>
              <a:ext uri="{FF2B5EF4-FFF2-40B4-BE49-F238E27FC236}">
                <a16:creationId xmlns:a16="http://schemas.microsoft.com/office/drawing/2014/main" id="{C3BB7B5C-1A57-BE4B-681B-1603B4D75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864" y="6808790"/>
            <a:ext cx="24085359" cy="1382908"/>
          </a:xfrm>
          <a:prstGeom prst="rect">
            <a:avLst/>
          </a:prstGeom>
          <a:noFill/>
          <a:ln>
            <a:noFill/>
          </a:ln>
          <a:effectLst/>
        </p:spPr>
        <p:txBody>
          <a:bodyPr lIns="276594" tIns="276594" rIns="276594" bIns="276594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superscript)</a:t>
            </a:r>
          </a:p>
          <a:p>
            <a:pPr>
              <a:spcBef>
                <a:spcPct val="20000"/>
              </a:spcBef>
            </a:pPr>
            <a:r>
              <a:rPr lang="en-AU" sz="274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274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2740" u="sng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74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274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274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US" sz="274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AU" sz="274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P. MATTHEWS</a:t>
            </a:r>
            <a:r>
              <a:rPr lang="en-US" sz="274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endParaRPr lang="en-AU" sz="274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274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274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Royal Brisbane Hospital, Brisbane, Australia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69318006-18D0-F58E-C70D-9D692FFD8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056" y="5166552"/>
            <a:ext cx="22464347" cy="1100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0200" b="1" spc="1286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Poster title goes here</a:t>
            </a:r>
            <a:endParaRPr lang="en-AU" sz="10200" spc="1286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8219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596</Words>
  <Application>Microsoft Office PowerPoint</Application>
  <PresentationFormat>Personalizado</PresentationFormat>
  <Paragraphs>46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Enrique Urbina Ricci</dc:creator>
  <cp:lastModifiedBy>Katarina Gluic</cp:lastModifiedBy>
  <cp:revision>20</cp:revision>
  <dcterms:created xsi:type="dcterms:W3CDTF">2024-05-08T09:31:57Z</dcterms:created>
  <dcterms:modified xsi:type="dcterms:W3CDTF">2024-12-02T15:29:48Z</dcterms:modified>
</cp:coreProperties>
</file>